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7"/>
  </p:notesMasterIdLst>
  <p:sldIdLst>
    <p:sldId id="256" r:id="rId2"/>
    <p:sldId id="276" r:id="rId3"/>
    <p:sldId id="257" r:id="rId4"/>
    <p:sldId id="273" r:id="rId5"/>
    <p:sldId id="258" r:id="rId6"/>
    <p:sldId id="260" r:id="rId7"/>
    <p:sldId id="274" r:id="rId8"/>
    <p:sldId id="261" r:id="rId9"/>
    <p:sldId id="283" r:id="rId10"/>
    <p:sldId id="284" r:id="rId11"/>
    <p:sldId id="267" r:id="rId12"/>
    <p:sldId id="263" r:id="rId13"/>
    <p:sldId id="278" r:id="rId14"/>
    <p:sldId id="277" r:id="rId15"/>
    <p:sldId id="285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-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D206A-725B-48F1-B1A5-50AD251DBE0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556E1-12E8-4733-B237-5401C526B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2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7C6C-2FD4-494A-925D-430AA638E15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7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7C6C-2FD4-494A-925D-430AA638E15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52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7C6C-2FD4-494A-925D-430AA638E15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19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7C6C-2FD4-494A-925D-430AA638E15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4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2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1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6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4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2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1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6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4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7" y="2313434"/>
            <a:ext cx="4270249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6" indent="0">
              <a:buNone/>
              <a:defRPr sz="19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7" y="3143250"/>
            <a:ext cx="4270249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8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7" y="2313434"/>
            <a:ext cx="4270249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6" indent="0">
              <a:buNone/>
              <a:defRPr sz="19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1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9" y="3549918"/>
            <a:ext cx="3794761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6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" y="0"/>
            <a:ext cx="609599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7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1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0" y="0"/>
            <a:ext cx="6102098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9" y="3549918"/>
            <a:ext cx="3794761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6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7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2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11" rtl="0" eaLnBrk="1" latinLnBrk="0" hangingPunct="1">
        <a:lnSpc>
          <a:spcPct val="90000"/>
        </a:lnSpc>
        <a:spcBef>
          <a:spcPct val="0"/>
        </a:spcBef>
        <a:buNone/>
        <a:defRPr sz="2800" kern="1200" cap="all" spc="201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8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6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9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11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15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79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31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70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99" indent="-228604" algn="l" defTabSz="914411" rtl="0" eaLnBrk="1" latinLnBrk="0" hangingPunct="1">
        <a:lnSpc>
          <a:spcPct val="100000"/>
        </a:lnSpc>
        <a:spcBef>
          <a:spcPts val="1001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first 8 years, and beyond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5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6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7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  <p:pic>
        <p:nvPicPr>
          <p:cNvPr id="10" name="Picture 2" descr="UMKC-foundation-logo-cmy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646" y="1589701"/>
            <a:ext cx="8484032" cy="1449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891366" y="3038946"/>
            <a:ext cx="3440624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1"/>
                </a:solidFill>
              </a:rPr>
              <a:t>Established in 2009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9788" y="3930838"/>
            <a:ext cx="47408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Your UMKC Foundation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November </a:t>
            </a:r>
            <a:r>
              <a:rPr lang="en-US" sz="3600" dirty="0">
                <a:solidFill>
                  <a:schemeClr val="bg1"/>
                </a:solidFill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4550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057" y="1198021"/>
            <a:ext cx="10103666" cy="1188720"/>
          </a:xfrm>
        </p:spPr>
        <p:txBody>
          <a:bodyPr/>
          <a:lstStyle/>
          <a:p>
            <a:r>
              <a:rPr lang="en-US" dirty="0"/>
              <a:t>Planned Giving Results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5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6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7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39"/>
          <a:stretch/>
        </p:blipFill>
        <p:spPr>
          <a:xfrm>
            <a:off x="1749571" y="4519043"/>
            <a:ext cx="2834805" cy="2338957"/>
          </a:xfrm>
          <a:prstGeom prst="rect">
            <a:avLst/>
          </a:prstGeom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584979" y="2470557"/>
            <a:ext cx="9690455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373C3F"/>
                </a:solidFill>
              </a:rPr>
              <a:t>The record count below represent the </a:t>
            </a:r>
            <a:r>
              <a:rPr lang="en-US" sz="2400" b="1" i="1" dirty="0">
                <a:solidFill>
                  <a:srgbClr val="373C3F"/>
                </a:solidFill>
              </a:rPr>
              <a:t>best planned giving prospects </a:t>
            </a:r>
            <a:r>
              <a:rPr lang="en-US" sz="2400" dirty="0">
                <a:solidFill>
                  <a:srgbClr val="373C3F"/>
                </a:solidFill>
              </a:rPr>
              <a:t>for your organization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373C3F"/>
                </a:solidFill>
              </a:rPr>
              <a:t>Demographic information on this chart provides a generational aide as you </a:t>
            </a:r>
            <a:r>
              <a:rPr lang="en-US" sz="2400" b="1" i="1" dirty="0">
                <a:solidFill>
                  <a:srgbClr val="373C3F"/>
                </a:solidFill>
              </a:rPr>
              <a:t>consider what will be your most effective marketing tools</a:t>
            </a:r>
            <a:r>
              <a:rPr lang="en-US" sz="2400" dirty="0">
                <a:solidFill>
                  <a:srgbClr val="373C3F"/>
                </a:solidFill>
              </a:rPr>
              <a:t> based on your chosen segmentation</a:t>
            </a:r>
            <a:endParaRPr lang="en-US" sz="2400" b="1" i="1" dirty="0">
              <a:solidFill>
                <a:srgbClr val="373C3F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854265"/>
              </p:ext>
            </p:extLst>
          </p:nvPr>
        </p:nvGraphicFramePr>
        <p:xfrm>
          <a:off x="4908175" y="4741691"/>
          <a:ext cx="5759356" cy="16618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36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17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Giving Likelihood Score</a:t>
                      </a:r>
                      <a:endParaRPr lang="en-US" sz="1200" dirty="0"/>
                    </a:p>
                  </a:txBody>
                  <a:tcPr anchor="ctr">
                    <a:solidFill>
                      <a:srgbClr val="373C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 Ages</a:t>
                      </a:r>
                    </a:p>
                  </a:txBody>
                  <a:tcPr anchor="ctr">
                    <a:solidFill>
                      <a:srgbClr val="373C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Greatest: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1901-1924</a:t>
                      </a:r>
                    </a:p>
                  </a:txBody>
                  <a:tcPr anchor="ctr">
                    <a:solidFill>
                      <a:srgbClr val="373C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Silent: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1925-1945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373C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Baby Boomer: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1946-1964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373C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1965-1981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373C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0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Good to Excellent Likelihood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18,727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6,788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7,413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2,068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1647" y="1812566"/>
            <a:ext cx="507831" cy="4716610"/>
          </a:xfrm>
          <a:prstGeom prst="rect">
            <a:avLst/>
          </a:prstGeom>
          <a:noFill/>
          <a:ln>
            <a:noFill/>
          </a:ln>
        </p:spPr>
        <p:txBody>
          <a:bodyPr vert="vert" wrap="square">
            <a:spAutoFit/>
          </a:bodyPr>
          <a:lstStyle/>
          <a:p>
            <a:pPr eaLnBrk="1" hangingPunct="1">
              <a:defRPr/>
            </a:pPr>
            <a:endParaRPr lang="en-US" sz="1050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050" b="1" dirty="0">
                <a:solidFill>
                  <a:srgbClr val="0070C0"/>
                </a:solidFill>
                <a:latin typeface="Arial" charset="0"/>
              </a:rPr>
              <a:t>- - - - - - - - - - </a:t>
            </a:r>
            <a:r>
              <a:rPr lang="en-US" sz="1050" b="1" dirty="0" smtClean="0">
                <a:solidFill>
                  <a:srgbClr val="0070C0"/>
                </a:solidFill>
                <a:latin typeface="Arial" charset="0"/>
              </a:rPr>
              <a:t>- - - - - - - - - - - - - - - - - - - - - - - - - - - - - - - - - - - - - - - - - - - - - </a:t>
            </a:r>
            <a:endParaRPr lang="en-US" sz="1050" b="1" dirty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5" name="Picture 90" descr="Foundation Logo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97" y="-153097"/>
            <a:ext cx="2419618" cy="3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55487" y="255269"/>
            <a:ext cx="6422023" cy="338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</a:rPr>
              <a:t>ORGANIZATIONAL </a:t>
            </a:r>
            <a:r>
              <a:rPr lang="en-US" altLang="en-US" sz="1600" b="1" smtClean="0">
                <a:solidFill>
                  <a:srgbClr val="000000"/>
                </a:solidFill>
              </a:rPr>
              <a:t>STRUCTURE WITH NAMES</a:t>
            </a:r>
            <a:endParaRPr lang="en-US" alt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2213339" y="1385295"/>
            <a:ext cx="1030332" cy="407922"/>
          </a:xfrm>
          <a:prstGeom prst="flowChartProcess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Katherine Walter Executive </a:t>
            </a:r>
            <a:r>
              <a:rPr lang="en-US" sz="900" dirty="0">
                <a:solidFill>
                  <a:schemeClr val="tx1"/>
                </a:solidFill>
              </a:rPr>
              <a:t>Assistant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3406245" y="1410425"/>
            <a:ext cx="5650670" cy="557347"/>
          </a:xfrm>
          <a:prstGeom prst="flowChartProcess">
            <a:avLst/>
          </a:prstGeom>
          <a:noFill/>
          <a:ln w="57150" cmpd="tri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Steven Norris - President</a:t>
            </a:r>
          </a:p>
          <a:p>
            <a:pPr algn="ctr" eaLnBrk="1" hangingPunct="1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UMKC Foundation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2399499" y="691783"/>
            <a:ext cx="7524079" cy="493478"/>
          </a:xfrm>
          <a:prstGeom prst="flowChartProcess">
            <a:avLst/>
          </a:prstGeom>
          <a:noFill/>
          <a:ln w="57150" cmpd="tri">
            <a:solidFill>
              <a:srgbClr val="0070C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chemeClr val="tx1"/>
                </a:solidFill>
              </a:rPr>
              <a:t>Board of </a:t>
            </a:r>
            <a:r>
              <a:rPr lang="en-US" sz="1600" b="1" dirty="0" smtClean="0">
                <a:solidFill>
                  <a:schemeClr val="tx1"/>
                </a:solidFill>
              </a:rPr>
              <a:t>Directors</a:t>
            </a:r>
          </a:p>
          <a:p>
            <a:pPr algn="ctr" eaLnBrk="1" hangingPunct="1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UMKC Foundation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213339" y="2222659"/>
            <a:ext cx="1380915" cy="542815"/>
          </a:xfrm>
          <a:prstGeom prst="flowChartProcess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50" b="1" dirty="0" smtClean="0">
                <a:solidFill>
                  <a:schemeClr val="tx1"/>
                </a:solidFill>
              </a:rPr>
              <a:t>Jay Wilson Assistant </a:t>
            </a:r>
            <a:br>
              <a:rPr lang="en-US" sz="1150" b="1" dirty="0" smtClean="0">
                <a:solidFill>
                  <a:schemeClr val="tx1"/>
                </a:solidFill>
              </a:rPr>
            </a:br>
            <a:r>
              <a:rPr lang="en-US" sz="1150" b="1" dirty="0" smtClean="0">
                <a:solidFill>
                  <a:schemeClr val="tx1"/>
                </a:solidFill>
              </a:rPr>
              <a:t>Vice President</a:t>
            </a:r>
            <a:endParaRPr lang="en-US" sz="1150" b="1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491615" y="2887713"/>
            <a:ext cx="914400" cy="436562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School of Biological Sciences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491615" y="3413175"/>
            <a:ext cx="914400" cy="436563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Hilary Wheat School of Dentistry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491615" y="3946575"/>
            <a:ext cx="914400" cy="436563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School </a:t>
            </a:r>
            <a:r>
              <a:rPr lang="en-US" sz="900" dirty="0" smtClean="0">
                <a:solidFill>
                  <a:schemeClr val="tx1"/>
                </a:solidFill>
              </a:rPr>
              <a:t>of Medicine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494790" y="4487913"/>
            <a:ext cx="914400" cy="436562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School </a:t>
            </a:r>
            <a:r>
              <a:rPr lang="en-US" sz="900" dirty="0" smtClean="0">
                <a:solidFill>
                  <a:schemeClr val="tx1"/>
                </a:solidFill>
              </a:rPr>
              <a:t>of Nursing and Health Studies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2491615" y="5021313"/>
            <a:ext cx="914400" cy="436562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School of Pharmacy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9" idx="2"/>
            <a:endCxn id="9" idx="2"/>
          </p:cNvCxnSpPr>
          <p:nvPr/>
        </p:nvCxnSpPr>
        <p:spPr>
          <a:xfrm>
            <a:off x="6161539" y="1185261"/>
            <a:ext cx="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Process 16"/>
          <p:cNvSpPr/>
          <p:nvPr/>
        </p:nvSpPr>
        <p:spPr>
          <a:xfrm>
            <a:off x="5850347" y="2878046"/>
            <a:ext cx="914400" cy="436562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Jason Elliott College of Arts and Sciences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5850346" y="3403508"/>
            <a:ext cx="1207334" cy="542416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Elizabeth Wheeler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School </a:t>
            </a:r>
            <a:r>
              <a:rPr lang="en-US" sz="900" dirty="0">
                <a:solidFill>
                  <a:schemeClr val="tx1"/>
                </a:solidFill>
              </a:rPr>
              <a:t>of </a:t>
            </a:r>
            <a:r>
              <a:rPr lang="en-US" sz="900" dirty="0" smtClean="0">
                <a:solidFill>
                  <a:schemeClr val="tx1"/>
                </a:solidFill>
              </a:rPr>
              <a:t>Computing and Engineering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5850007" y="4034824"/>
            <a:ext cx="1080021" cy="453089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Mark Mattison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Conservatory of Music and Dance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5846176" y="4601125"/>
            <a:ext cx="914400" cy="436562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Shelly Doucet School of Education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2337050" y="6396927"/>
            <a:ext cx="914400" cy="436562"/>
          </a:xfrm>
          <a:prstGeom prst="flowChartProcess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Danny Baker &amp; David Fulk KCUR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3392964" y="6397005"/>
            <a:ext cx="914400" cy="436562"/>
          </a:xfrm>
          <a:prstGeom prst="flowChartProcess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Kansas City Repertory Theatre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4448876" y="6388977"/>
            <a:ext cx="914400" cy="436563"/>
          </a:xfrm>
          <a:prstGeom prst="flowChartProcess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Mike Magnusson Athletics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7387274" y="2876815"/>
            <a:ext cx="1056541" cy="434975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Michelle Brownlee Director </a:t>
            </a:r>
            <a:r>
              <a:rPr lang="en-US" sz="900" dirty="0">
                <a:solidFill>
                  <a:schemeClr val="tx1"/>
                </a:solidFill>
              </a:rPr>
              <a:t>of</a:t>
            </a:r>
          </a:p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Prospect Research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018314" y="2099174"/>
            <a:ext cx="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37050" y="2773572"/>
            <a:ext cx="10335" cy="246615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07043" y="2103808"/>
            <a:ext cx="0" cy="1063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Process 27"/>
          <p:cNvSpPr/>
          <p:nvPr/>
        </p:nvSpPr>
        <p:spPr>
          <a:xfrm>
            <a:off x="4184135" y="2819892"/>
            <a:ext cx="1294838" cy="476431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Ashley Beard-Fosnow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Henry W. Bloch School of Management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231222" y="1203191"/>
            <a:ext cx="0" cy="20509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7378306" y="3946575"/>
            <a:ext cx="1310197" cy="581245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Jean Peat 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Director </a:t>
            </a:r>
            <a:r>
              <a:rPr lang="en-US" sz="900" dirty="0">
                <a:solidFill>
                  <a:schemeClr val="tx1"/>
                </a:solidFill>
              </a:rPr>
              <a:t>of</a:t>
            </a:r>
          </a:p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Stewardship &amp; Donor Communications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629767" y="2105943"/>
            <a:ext cx="0" cy="1063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3932870" y="2222655"/>
            <a:ext cx="1380915" cy="542815"/>
          </a:xfrm>
          <a:prstGeom prst="flowChartProcess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50" b="1" dirty="0" smtClean="0">
                <a:solidFill>
                  <a:schemeClr val="tx1"/>
                </a:solidFill>
              </a:rPr>
              <a:t>Jeff Chapman Assistant </a:t>
            </a:r>
            <a:br>
              <a:rPr lang="en-US" sz="1150" b="1" dirty="0" smtClean="0">
                <a:solidFill>
                  <a:schemeClr val="tx1"/>
                </a:solidFill>
              </a:rPr>
            </a:br>
            <a:r>
              <a:rPr lang="en-US" sz="1150" b="1" dirty="0" smtClean="0">
                <a:solidFill>
                  <a:schemeClr val="tx1"/>
                </a:solidFill>
              </a:rPr>
              <a:t>Vice President</a:t>
            </a:r>
            <a:endParaRPr lang="en-US" sz="1150" b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853740" y="3390746"/>
            <a:ext cx="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91367" y="5740883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98714" y="3113607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99815" y="3623622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98370" y="4331354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97224" y="4834410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90249" y="5314064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42630" y="3122336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47386" y="3648679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347384" y="4177321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42616" y="4720260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342615" y="5244135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318972" y="5786322"/>
            <a:ext cx="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9402" y="1599983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Process 46"/>
          <p:cNvSpPr/>
          <p:nvPr/>
        </p:nvSpPr>
        <p:spPr>
          <a:xfrm>
            <a:off x="5558250" y="2222651"/>
            <a:ext cx="1481536" cy="542815"/>
          </a:xfrm>
          <a:prstGeom prst="flowChartProcess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50" b="1" dirty="0" smtClean="0">
                <a:solidFill>
                  <a:schemeClr val="tx1"/>
                </a:solidFill>
              </a:rPr>
              <a:t>Jennifer Ingraham Assistant </a:t>
            </a:r>
            <a:br>
              <a:rPr lang="en-US" sz="1150" b="1" dirty="0" smtClean="0">
                <a:solidFill>
                  <a:schemeClr val="tx1"/>
                </a:solidFill>
              </a:rPr>
            </a:br>
            <a:r>
              <a:rPr lang="en-US" sz="1150" b="1" dirty="0" smtClean="0">
                <a:solidFill>
                  <a:schemeClr val="tx1"/>
                </a:solidFill>
              </a:rPr>
              <a:t>Vice President</a:t>
            </a:r>
            <a:endParaRPr lang="en-US" sz="1150" b="1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037031" y="3552099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032266" y="3890960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26391" y="4223066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Process 50"/>
          <p:cNvSpPr/>
          <p:nvPr/>
        </p:nvSpPr>
        <p:spPr>
          <a:xfrm>
            <a:off x="5846172" y="5138607"/>
            <a:ext cx="914400" cy="332712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Library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2" name="Flowchart: Process 51"/>
          <p:cNvSpPr/>
          <p:nvPr/>
        </p:nvSpPr>
        <p:spPr>
          <a:xfrm>
            <a:off x="5846172" y="5569957"/>
            <a:ext cx="914400" cy="349571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Diversity &amp; Inclusion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39822" y="1715989"/>
            <a:ext cx="1646080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050" b="1" dirty="0">
                <a:solidFill>
                  <a:srgbClr val="0070C0"/>
                </a:solidFill>
                <a:latin typeface="Arial" charset="0"/>
              </a:rPr>
              <a:t>- </a:t>
            </a:r>
            <a:r>
              <a:rPr lang="en-US" sz="1050" b="1" dirty="0" smtClean="0">
                <a:solidFill>
                  <a:srgbClr val="0070C0"/>
                </a:solidFill>
                <a:latin typeface="Arial" charset="0"/>
              </a:rPr>
              <a:t>- - - - - - - - - - - - - - - - </a:t>
            </a:r>
            <a:endParaRPr lang="en-US" sz="1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77839" y="6129218"/>
            <a:ext cx="3501134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050" b="1" dirty="0">
                <a:solidFill>
                  <a:srgbClr val="0070C0"/>
                </a:solidFill>
                <a:latin typeface="Arial" charset="0"/>
              </a:rPr>
              <a:t>- </a:t>
            </a:r>
            <a:r>
              <a:rPr lang="en-US" sz="1050" b="1" dirty="0" smtClean="0">
                <a:solidFill>
                  <a:srgbClr val="0070C0"/>
                </a:solidFill>
                <a:latin typeface="Arial" charset="0"/>
              </a:rPr>
              <a:t>- - - - - - - - - - - - - - - - - - - - - - - - - - - - - - - - - - </a:t>
            </a:r>
            <a:endParaRPr lang="en-US" sz="1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45204" y="6228008"/>
            <a:ext cx="538609" cy="222719"/>
          </a:xfrm>
          <a:prstGeom prst="rect">
            <a:avLst/>
          </a:prstGeom>
          <a:noFill/>
          <a:ln>
            <a:noFill/>
          </a:ln>
        </p:spPr>
        <p:txBody>
          <a:bodyPr vert="vert" wrap="square">
            <a:spAutoFit/>
          </a:bodyPr>
          <a:lstStyle/>
          <a:p>
            <a:pPr eaLnBrk="1" hangingPunct="1">
              <a:defRPr/>
            </a:pPr>
            <a:endParaRPr lang="en-US" sz="1200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900" b="1" dirty="0" smtClean="0">
                <a:solidFill>
                  <a:srgbClr val="0070C0"/>
                </a:solidFill>
                <a:latin typeface="Arial" charset="0"/>
              </a:rPr>
              <a:t>- -</a:t>
            </a:r>
            <a:r>
              <a:rPr lang="en-US" sz="1100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en-US" sz="11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81733" y="6232355"/>
            <a:ext cx="538609" cy="222719"/>
          </a:xfrm>
          <a:prstGeom prst="rect">
            <a:avLst/>
          </a:prstGeom>
          <a:noFill/>
          <a:ln>
            <a:noFill/>
          </a:ln>
        </p:spPr>
        <p:txBody>
          <a:bodyPr vert="vert" wrap="square">
            <a:spAutoFit/>
          </a:bodyPr>
          <a:lstStyle/>
          <a:p>
            <a:pPr eaLnBrk="1" hangingPunct="1">
              <a:defRPr/>
            </a:pPr>
            <a:endParaRPr lang="en-US" sz="1200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900" dirty="0">
                <a:solidFill>
                  <a:srgbClr val="0070C0"/>
                </a:solidFill>
                <a:latin typeface="Arial" charset="0"/>
              </a:rPr>
              <a:t>- </a:t>
            </a:r>
            <a:r>
              <a:rPr lang="en-US" sz="900" dirty="0" smtClean="0">
                <a:solidFill>
                  <a:srgbClr val="0070C0"/>
                </a:solidFill>
                <a:latin typeface="Arial" charset="0"/>
              </a:rPr>
              <a:t>-</a:t>
            </a:r>
            <a:r>
              <a:rPr lang="en-US" sz="1100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en-US" sz="11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43564" y="6236706"/>
            <a:ext cx="538609" cy="222719"/>
          </a:xfrm>
          <a:prstGeom prst="rect">
            <a:avLst/>
          </a:prstGeom>
          <a:noFill/>
          <a:ln>
            <a:noFill/>
          </a:ln>
        </p:spPr>
        <p:txBody>
          <a:bodyPr vert="vert" wrap="square">
            <a:spAutoFit/>
          </a:bodyPr>
          <a:lstStyle/>
          <a:p>
            <a:pPr eaLnBrk="1" hangingPunct="1">
              <a:defRPr/>
            </a:pPr>
            <a:endParaRPr lang="en-US" sz="1200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900" b="1" dirty="0">
                <a:solidFill>
                  <a:srgbClr val="0070C0"/>
                </a:solidFill>
                <a:latin typeface="Arial" charset="0"/>
              </a:rPr>
              <a:t>- </a:t>
            </a:r>
            <a:r>
              <a:rPr lang="en-US" sz="900" b="1" dirty="0" smtClean="0">
                <a:solidFill>
                  <a:srgbClr val="0070C0"/>
                </a:solidFill>
                <a:latin typeface="Arial" charset="0"/>
              </a:rPr>
              <a:t>-</a:t>
            </a:r>
            <a:r>
              <a:rPr lang="en-US" sz="1100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en-US" sz="11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8" name="Flowchart: Process 57"/>
          <p:cNvSpPr/>
          <p:nvPr/>
        </p:nvSpPr>
        <p:spPr>
          <a:xfrm>
            <a:off x="4177569" y="3753661"/>
            <a:ext cx="914400" cy="271196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Graduate Studies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4184601" y="3407047"/>
            <a:ext cx="914400" cy="274960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Kirk Baughan School of Law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4035189" y="5379523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689574" y="2774905"/>
            <a:ext cx="8023" cy="339164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Process 61"/>
          <p:cNvSpPr/>
          <p:nvPr/>
        </p:nvSpPr>
        <p:spPr>
          <a:xfrm>
            <a:off x="4168044" y="4082953"/>
            <a:ext cx="914400" cy="271196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Honors College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Flowchart: Process 62"/>
          <p:cNvSpPr/>
          <p:nvPr/>
        </p:nvSpPr>
        <p:spPr>
          <a:xfrm>
            <a:off x="4177099" y="5239726"/>
            <a:ext cx="914400" cy="416293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Emily Wurtz Director of Annual Giving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4" name="Flowchart: Process 63"/>
          <p:cNvSpPr/>
          <p:nvPr/>
        </p:nvSpPr>
        <p:spPr>
          <a:xfrm>
            <a:off x="4167513" y="4458282"/>
            <a:ext cx="914400" cy="271196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Planned Giving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4025921" y="2765466"/>
            <a:ext cx="2848" cy="26279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027478" y="4593996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939165" y="2511578"/>
            <a:ext cx="30800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02280" y="2103808"/>
            <a:ext cx="333977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028758" y="3098285"/>
            <a:ext cx="16013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242050" y="1972535"/>
            <a:ext cx="4763" cy="25887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237541" y="2511578"/>
            <a:ext cx="12850" cy="173743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247169" y="3082416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238607" y="4249011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021987" y="5016143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Process 74"/>
          <p:cNvSpPr/>
          <p:nvPr/>
        </p:nvSpPr>
        <p:spPr>
          <a:xfrm>
            <a:off x="4166091" y="4835052"/>
            <a:ext cx="939497" cy="307937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Corporate Relations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6" name="Flowchart: Process 75"/>
          <p:cNvSpPr/>
          <p:nvPr/>
        </p:nvSpPr>
        <p:spPr>
          <a:xfrm>
            <a:off x="4742985" y="5715707"/>
            <a:ext cx="872180" cy="512301"/>
          </a:xfrm>
          <a:prstGeom prst="flowChartProcess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Logan Cheney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Call Center Manager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4599625" y="5899857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603887" y="5645684"/>
            <a:ext cx="0" cy="2505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owchart: Process 78"/>
          <p:cNvSpPr/>
          <p:nvPr/>
        </p:nvSpPr>
        <p:spPr>
          <a:xfrm>
            <a:off x="7986341" y="3413175"/>
            <a:ext cx="1056534" cy="382538"/>
          </a:xfrm>
          <a:prstGeom prst="flowChartProcess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Jennifer Ezelle Prospect Research Assistant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7842981" y="3565572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47243" y="3311399"/>
            <a:ext cx="0" cy="2505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Process 81"/>
          <p:cNvSpPr/>
          <p:nvPr/>
        </p:nvSpPr>
        <p:spPr>
          <a:xfrm>
            <a:off x="7986341" y="4633399"/>
            <a:ext cx="1056534" cy="442284"/>
          </a:xfrm>
          <a:prstGeom prst="flowChartProcess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Patricia O’Dell Communication Coordinator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7842981" y="4785796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7836971" y="4534573"/>
            <a:ext cx="6010" cy="8212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47" idx="1"/>
          </p:cNvCxnSpPr>
          <p:nvPr/>
        </p:nvCxnSpPr>
        <p:spPr>
          <a:xfrm>
            <a:off x="5313785" y="2494059"/>
            <a:ext cx="24446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32" idx="1"/>
          </p:cNvCxnSpPr>
          <p:nvPr/>
        </p:nvCxnSpPr>
        <p:spPr>
          <a:xfrm>
            <a:off x="3594254" y="2494059"/>
            <a:ext cx="338616" cy="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1"/>
          <p:cNvSpPr txBox="1"/>
          <p:nvPr/>
        </p:nvSpPr>
        <p:spPr>
          <a:xfrm>
            <a:off x="9997798" y="6596390"/>
            <a:ext cx="2158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dirty="0" smtClean="0"/>
              <a:t>Updated 2017-10-06</a:t>
            </a:r>
            <a:endParaRPr lang="en-US" sz="105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9090253" y="1671421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Process 88"/>
          <p:cNvSpPr/>
          <p:nvPr/>
        </p:nvSpPr>
        <p:spPr>
          <a:xfrm>
            <a:off x="9229953" y="1485137"/>
            <a:ext cx="1030332" cy="407922"/>
          </a:xfrm>
          <a:prstGeom prst="flowChartProcess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UMKC Research Foundation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0" name="Flowchart: Process 89"/>
          <p:cNvSpPr/>
          <p:nvPr/>
        </p:nvSpPr>
        <p:spPr>
          <a:xfrm>
            <a:off x="7980330" y="5203400"/>
            <a:ext cx="1220819" cy="442284"/>
          </a:xfrm>
          <a:prstGeom prst="flowChartProcess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Shannan Henderson</a:t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Donor Relations Specialist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7836971" y="5355797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682119" y="6166550"/>
            <a:ext cx="139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owchart: Process 92"/>
          <p:cNvSpPr/>
          <p:nvPr/>
        </p:nvSpPr>
        <p:spPr>
          <a:xfrm>
            <a:off x="5836924" y="5995625"/>
            <a:ext cx="1202862" cy="316288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Foundation Relations &amp; OR Liaison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19363" y="2259359"/>
            <a:ext cx="764381" cy="139798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307430" y="1408288"/>
            <a:ext cx="831057" cy="101377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43564" y="3446514"/>
            <a:ext cx="640179" cy="115481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4133850" y="2256409"/>
            <a:ext cx="948063" cy="147889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5652401" y="2246939"/>
            <a:ext cx="1277627" cy="158937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4324152" y="2866491"/>
            <a:ext cx="1005619" cy="121648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329481" y="3431305"/>
            <a:ext cx="624144" cy="108856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350544" y="5256827"/>
            <a:ext cx="585787" cy="114232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4843464" y="5782270"/>
            <a:ext cx="676896" cy="110413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448404" y="6426856"/>
            <a:ext cx="690083" cy="243700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629506" y="6426856"/>
            <a:ext cx="556857" cy="242365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14978" y="2908146"/>
            <a:ext cx="578704" cy="111433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05110" y="3486613"/>
            <a:ext cx="872271" cy="111946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039012" y="4069370"/>
            <a:ext cx="704237" cy="107951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5972796" y="4631619"/>
            <a:ext cx="666130" cy="111035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472207" y="2904297"/>
            <a:ext cx="878837" cy="100343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8162398" y="3422243"/>
            <a:ext cx="700616" cy="97245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7805002" y="3981202"/>
            <a:ext cx="460318" cy="101751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8113329" y="4674025"/>
            <a:ext cx="692534" cy="83168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8110164" y="5239726"/>
            <a:ext cx="952575" cy="116071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5186364" y="1537712"/>
            <a:ext cx="1140618" cy="174925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057" y="1198021"/>
            <a:ext cx="10103666" cy="1188720"/>
          </a:xfrm>
        </p:spPr>
        <p:txBody>
          <a:bodyPr/>
          <a:lstStyle/>
          <a:p>
            <a:r>
              <a:rPr lang="en-US" dirty="0" smtClean="0"/>
              <a:t>Development 101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5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6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7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09" y="1970498"/>
            <a:ext cx="5901459" cy="49825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620" y="2386741"/>
            <a:ext cx="6592364" cy="425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719" y="1200198"/>
            <a:ext cx="10220004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How Faculty can support </a:t>
            </a:r>
            <a:br>
              <a:rPr lang="en-US" dirty="0" smtClean="0">
                <a:latin typeface="+mn-lt"/>
                <a:cs typeface="Times New Roman" panose="02020603050405020304" pitchFamily="18" charset="0"/>
              </a:rPr>
            </a:br>
            <a:r>
              <a:rPr lang="en-US" dirty="0" smtClean="0">
                <a:latin typeface="+mn-lt"/>
                <a:cs typeface="Times New Roman" panose="02020603050405020304" pitchFamily="18" charset="0"/>
              </a:rPr>
              <a:t>the UMKC Foundation</a:t>
            </a:r>
            <a:endParaRPr lang="en-US" sz="2200" dirty="0">
              <a:latin typeface="+mn-lt"/>
              <a:cs typeface="Helvetica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836744" y="7905284"/>
            <a:ext cx="365760" cy="365760"/>
          </a:xfrm>
        </p:spPr>
        <p:txBody>
          <a:bodyPr/>
          <a:lstStyle/>
          <a:p>
            <a:fld id="{C4775A35-BBF8-6142-A822-4BC4CE95054E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409" y="2739187"/>
            <a:ext cx="107222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) Create </a:t>
            </a:r>
            <a:r>
              <a:rPr lang="en-US" sz="2400" dirty="0"/>
              <a:t>a compelling </a:t>
            </a:r>
            <a:r>
              <a:rPr lang="en-US" sz="2400" dirty="0" smtClean="0"/>
              <a:t>vision</a:t>
            </a:r>
            <a:br>
              <a:rPr lang="en-US" sz="2400" dirty="0" smtClean="0"/>
            </a:br>
            <a:r>
              <a:rPr lang="en-US" sz="2400" dirty="0" smtClean="0"/>
              <a:t>2) Work with </a:t>
            </a:r>
            <a:r>
              <a:rPr lang="en-US" sz="2400" dirty="0"/>
              <a:t>d</a:t>
            </a:r>
            <a:r>
              <a:rPr lang="en-US" sz="2400" dirty="0" smtClean="0"/>
              <a:t>eans and school leadership in the priority-setting process </a:t>
            </a:r>
          </a:p>
          <a:p>
            <a:r>
              <a:rPr lang="en-US" sz="2400" dirty="0" smtClean="0"/>
              <a:t>3) Articulate </a:t>
            </a:r>
            <a:r>
              <a:rPr lang="en-US" sz="2400" dirty="0"/>
              <a:t>the case for </a:t>
            </a:r>
            <a:r>
              <a:rPr lang="en-US" sz="2400" dirty="0" smtClean="0"/>
              <a:t>support</a:t>
            </a:r>
          </a:p>
          <a:p>
            <a:r>
              <a:rPr lang="en-US" sz="2400" dirty="0" smtClean="0"/>
              <a:t>4) Collaborate </a:t>
            </a:r>
            <a:r>
              <a:rPr lang="en-US" sz="2400" dirty="0"/>
              <a:t>with professional development staff </a:t>
            </a:r>
            <a:endParaRPr lang="en-US" sz="2400" dirty="0" smtClean="0"/>
          </a:p>
          <a:p>
            <a:r>
              <a:rPr lang="en-US" sz="2400" dirty="0" smtClean="0"/>
              <a:t>5) Identify and facilitate partnerships with alumni, corporate partners, and benefactors</a:t>
            </a:r>
          </a:p>
          <a:p>
            <a:r>
              <a:rPr lang="en-US" sz="2400" dirty="0" smtClean="0"/>
              <a:t>6) Maintain </a:t>
            </a:r>
            <a:r>
              <a:rPr lang="en-US" sz="2400" dirty="0"/>
              <a:t>relationships for the long </a:t>
            </a:r>
            <a:r>
              <a:rPr lang="en-US" sz="2400" dirty="0" smtClean="0"/>
              <a:t>term</a:t>
            </a:r>
          </a:p>
          <a:p>
            <a:r>
              <a:rPr lang="en-US" sz="2400" dirty="0" smtClean="0"/>
              <a:t>7) Thank </a:t>
            </a:r>
            <a:r>
              <a:rPr lang="en-US" sz="2400" dirty="0"/>
              <a:t>and recognize </a:t>
            </a:r>
            <a:r>
              <a:rPr lang="en-US" sz="2400" dirty="0" smtClean="0"/>
              <a:t>donors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6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7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9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30384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5686" y="1226611"/>
            <a:ext cx="10060123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How the UMKC Foundation supports Faculty</a:t>
            </a:r>
            <a:endParaRPr lang="en-US" sz="2200" dirty="0">
              <a:latin typeface="+mn-lt"/>
              <a:cs typeface="Helvetica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700866" y="7432493"/>
            <a:ext cx="365760" cy="365760"/>
          </a:xfrm>
        </p:spPr>
        <p:txBody>
          <a:bodyPr/>
          <a:lstStyle/>
          <a:p>
            <a:fld id="{C4775A35-BBF8-6142-A822-4BC4CE95054E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3278" y="3093436"/>
            <a:ext cx="6844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/>
              <a:t>Raise money for the institutional priorities</a:t>
            </a:r>
          </a:p>
          <a:p>
            <a:pPr marL="342900" indent="-342900">
              <a:buAutoNum type="arabicParenR"/>
            </a:pPr>
            <a:endParaRPr lang="en-US" sz="2400" dirty="0"/>
          </a:p>
          <a:p>
            <a:pPr marL="342900" indent="-342900">
              <a:buAutoNum type="arabicParenR"/>
            </a:pPr>
            <a:r>
              <a:rPr lang="en-US" sz="2400" dirty="0" smtClean="0"/>
              <a:t>Manage endowments for the benefit of UMKC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7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9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0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36109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5686" y="1226611"/>
            <a:ext cx="10060123" cy="1143000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Campaign to 2033</a:t>
            </a:r>
            <a:endParaRPr lang="en-US" sz="2200" dirty="0">
              <a:latin typeface="+mn-lt"/>
              <a:cs typeface="Helvetica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700866" y="7432493"/>
            <a:ext cx="365760" cy="365760"/>
          </a:xfrm>
        </p:spPr>
        <p:txBody>
          <a:bodyPr/>
          <a:lstStyle/>
          <a:p>
            <a:fld id="{C4775A35-BBF8-6142-A822-4BC4CE95054E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7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9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0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  <p:sp>
        <p:nvSpPr>
          <p:cNvPr id="11" name="Text Placeholder 5"/>
          <p:cNvSpPr txBox="1">
            <a:spLocks/>
          </p:cNvSpPr>
          <p:nvPr/>
        </p:nvSpPr>
        <p:spPr>
          <a:xfrm>
            <a:off x="1909932" y="2386741"/>
            <a:ext cx="7669496" cy="4415935"/>
          </a:xfrm>
          <a:prstGeom prst="rect">
            <a:avLst/>
          </a:prstGeom>
        </p:spPr>
        <p:txBody>
          <a:bodyPr/>
          <a:lstStyle>
            <a:lvl1pPr marL="228604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6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9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11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15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79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31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70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99" indent="-228604" algn="l" defTabSz="914411" rtl="0" eaLnBrk="1" latinLnBrk="0" hangingPunct="1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u="sng" dirty="0" smtClean="0">
                <a:solidFill>
                  <a:schemeClr val="tx1"/>
                </a:solidFill>
              </a:rPr>
              <a:t>Pre-campaign work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- Predictive giving study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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- Advancement review and campaign readiness study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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- October 2017 thru June 2018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	Position foundation and university for silent launch of campaign</a:t>
            </a:r>
          </a:p>
          <a:p>
            <a:pPr marL="0" indent="0">
              <a:buNone/>
            </a:pPr>
            <a:r>
              <a:rPr lang="en-US" sz="1600" b="1" u="sng" dirty="0" smtClean="0">
                <a:solidFill>
                  <a:schemeClr val="tx1"/>
                </a:solidFill>
              </a:rPr>
              <a:t>Phase 1 - Health Sciences &amp; Research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July 2018 – June 2025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	* 11,000 Alumni in Medicine and Dentistry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	* Facilities in need of major renovation, or replacement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	* TBD</a:t>
            </a:r>
          </a:p>
          <a:p>
            <a:pPr marL="0" indent="0">
              <a:buNone/>
            </a:pPr>
            <a:r>
              <a:rPr lang="en-US" sz="1600" b="1" u="sng" dirty="0" smtClean="0">
                <a:solidFill>
                  <a:schemeClr val="tx1"/>
                </a:solidFill>
              </a:rPr>
              <a:t>Phase 2 - TBD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July 2025 – June 2033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65438" y="7519706"/>
            <a:ext cx="365760" cy="365760"/>
          </a:xfrm>
        </p:spPr>
        <p:txBody>
          <a:bodyPr/>
          <a:lstStyle/>
          <a:p>
            <a:fld id="{C4775A35-BBF8-6142-A822-4BC4CE95054E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72267" y="1284365"/>
            <a:ext cx="10113455" cy="106476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Mission &amp; Vision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5515" y="2663085"/>
            <a:ext cx="9966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Mission – </a:t>
            </a:r>
            <a:r>
              <a:rPr lang="en-US" sz="3200" dirty="0"/>
              <a:t>Foster a culture that inspires philanthropy to achieve university priorities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b="1" dirty="0" smtClean="0"/>
              <a:t>Vision </a:t>
            </a:r>
            <a:r>
              <a:rPr lang="en-US" sz="3200" b="1" dirty="0"/>
              <a:t>– </a:t>
            </a:r>
            <a:r>
              <a:rPr lang="en-US" sz="3200" dirty="0"/>
              <a:t>To be the valued and trusted partner that inspires, enlists and unites philanthropic support for Kansas City’s premier urban university.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8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9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0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1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39835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1246892"/>
            <a:ext cx="10118180" cy="1188720"/>
          </a:xfrm>
        </p:spPr>
        <p:txBody>
          <a:bodyPr/>
          <a:lstStyle/>
          <a:p>
            <a:r>
              <a:rPr lang="en-US" dirty="0" smtClean="0"/>
              <a:t>Foundation’s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87" y="2665706"/>
            <a:ext cx="9769836" cy="3952808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 Time to Get it Right Study – Benno Schmidt</a:t>
            </a:r>
          </a:p>
          <a:p>
            <a:pPr marL="228602" lvl="1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- Section VIII – UMKC – A strategy for a First-Rate Urban University</a:t>
            </a:r>
          </a:p>
          <a:p>
            <a:pPr marL="228602" lvl="1" indent="0">
              <a:buNone/>
            </a:pPr>
            <a:r>
              <a:rPr lang="en-US" sz="2600" dirty="0" smtClean="0"/>
              <a:t>	Phase 1 – Governance and Leadership</a:t>
            </a:r>
          </a:p>
          <a:p>
            <a:pPr marL="228602" lvl="1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 - Formation of a Foundation</a:t>
            </a:r>
          </a:p>
          <a:p>
            <a:pPr marL="228602" lvl="1" indent="0"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228602" lvl="1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Phase 2 – Academic Strategies	</a:t>
            </a:r>
          </a:p>
          <a:p>
            <a:endParaRPr lang="en-US" sz="2600" dirty="0"/>
          </a:p>
          <a:p>
            <a:r>
              <a:rPr lang="en-US" sz="2600" dirty="0" smtClean="0"/>
              <a:t>UM System Approved</a:t>
            </a:r>
          </a:p>
          <a:p>
            <a:pPr marL="457205" lvl="2" indent="0">
              <a:buNone/>
            </a:pPr>
            <a:r>
              <a:rPr lang="en-US" sz="2600" dirty="0" smtClean="0"/>
              <a:t>- Only campus with fundraising responsibilities outsourced to a Foundation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365829" y="3410857"/>
            <a:ext cx="5428342" cy="10450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11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2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3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4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1914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1234495"/>
            <a:ext cx="10089152" cy="1188720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843264" cy="3907899"/>
          </a:xfrm>
        </p:spPr>
        <p:txBody>
          <a:bodyPr>
            <a:normAutofit/>
          </a:bodyPr>
          <a:lstStyle/>
          <a:p>
            <a:pPr marL="228602" lvl="1" indent="0" algn="ctr">
              <a:buNone/>
            </a:pPr>
            <a:r>
              <a:rPr lang="en-US" sz="2800" u="sng" dirty="0"/>
              <a:t>5</a:t>
            </a:r>
            <a:r>
              <a:rPr lang="en-US" sz="2800" u="sng" dirty="0" smtClean="0"/>
              <a:t> Main Sources of Revenue for UMKC</a:t>
            </a:r>
          </a:p>
          <a:p>
            <a:r>
              <a:rPr lang="en-US" sz="2400" dirty="0" smtClean="0"/>
              <a:t>State of Missouri support</a:t>
            </a:r>
          </a:p>
          <a:p>
            <a:r>
              <a:rPr lang="en-US" sz="2400" dirty="0" smtClean="0"/>
              <a:t>Tuition and fees   </a:t>
            </a:r>
          </a:p>
          <a:p>
            <a:r>
              <a:rPr lang="en-US" sz="2400" dirty="0" smtClean="0"/>
              <a:t>Auxiliaries   </a:t>
            </a:r>
          </a:p>
          <a:p>
            <a:r>
              <a:rPr lang="en-US" sz="2400" dirty="0" smtClean="0"/>
              <a:t>Grants and Contracts  </a:t>
            </a:r>
          </a:p>
          <a:p>
            <a:r>
              <a:rPr lang="en-US" sz="2400" dirty="0" smtClean="0"/>
              <a:t>Philanthropy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5796976" y="3294183"/>
            <a:ext cx="484632" cy="3208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4540234" y="3457895"/>
            <a:ext cx="73152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897051" y="4161206"/>
            <a:ext cx="484632" cy="4426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5312344" y="4591993"/>
            <a:ext cx="484632" cy="4426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4126727" y="5214426"/>
            <a:ext cx="484632" cy="4426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12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3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4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5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19449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13" y="1291052"/>
            <a:ext cx="10045609" cy="1188720"/>
          </a:xfrm>
        </p:spPr>
        <p:txBody>
          <a:bodyPr/>
          <a:lstStyle/>
          <a:p>
            <a:r>
              <a:rPr lang="en-US" dirty="0" smtClean="0"/>
              <a:t>Other reasons for a Foundation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40114" y="2479772"/>
            <a:ext cx="981165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4" indent="-342904" defTabSz="914411"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Helpful during Chancellor transition</a:t>
            </a:r>
          </a:p>
          <a:p>
            <a:pPr marL="342904" indent="-342904" defTabSz="914411"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Resistant to state and system funding challenges, therefore less interruption to fundraising efforts</a:t>
            </a:r>
          </a:p>
          <a:p>
            <a:pPr marL="342904" indent="-342904" defTabSz="914411"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Long term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anchors/continuity with community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4" indent="-342904" defTabSz="914411"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Help ensure key strategic initiatives remain strong</a:t>
            </a:r>
          </a:p>
          <a:p>
            <a:pPr marL="342904" indent="-342904" defTabSz="914411"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Investment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flexibility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4" indent="-342904" defTabSz="914411"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Legally independent for a number of good reasons, but not independent in our goals</a:t>
            </a:r>
          </a:p>
          <a:p>
            <a:pPr marL="342904" indent="-342904" defTabSz="914411">
              <a:spcBef>
                <a:spcPts val="1001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Board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diversity – broad industry expertise vs. governor appointed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10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6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7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8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3784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771" y="1214506"/>
            <a:ext cx="10119952" cy="1188720"/>
          </a:xfrm>
        </p:spPr>
        <p:txBody>
          <a:bodyPr/>
          <a:lstStyle/>
          <a:p>
            <a:r>
              <a:rPr lang="en-US" dirty="0" smtClean="0"/>
              <a:t>Board of Directors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20012" y="7542843"/>
            <a:ext cx="4446018" cy="3762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31308" y="2972947"/>
            <a:ext cx="3316868" cy="310198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accent1"/>
            </a:outerShdw>
          </a:effectLst>
        </p:spPr>
        <p:txBody>
          <a:bodyPr/>
          <a:lstStyle/>
          <a:p>
            <a:r>
              <a:rPr lang="en-US" dirty="0" smtClean="0"/>
              <a:t>UMKC Foundation board members lifetime giving to UMKC is about $53 million. </a:t>
            </a:r>
          </a:p>
          <a:p>
            <a:r>
              <a:rPr lang="en-US" dirty="0" smtClean="0"/>
              <a:t>6 out of top 10 living donors to UMKC are members of the Foundation Board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65771" y="2501640"/>
            <a:ext cx="57690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Terry Dunn			Construction</a:t>
            </a:r>
          </a:p>
          <a:p>
            <a:r>
              <a:rPr lang="en-US" dirty="0"/>
              <a:t>Tom Bloch			</a:t>
            </a:r>
            <a:r>
              <a:rPr lang="en-US" dirty="0" smtClean="0"/>
              <a:t>Education</a:t>
            </a:r>
            <a:endParaRPr lang="en-US" dirty="0"/>
          </a:p>
          <a:p>
            <a:r>
              <a:rPr lang="en-US" dirty="0"/>
              <a:t>Kent Sunderland		</a:t>
            </a:r>
            <a:r>
              <a:rPr lang="en-US" dirty="0" smtClean="0"/>
              <a:t>Manufacturing/Foundation</a:t>
            </a:r>
            <a:endParaRPr lang="en-US" dirty="0"/>
          </a:p>
          <a:p>
            <a:r>
              <a:rPr lang="en-US" dirty="0"/>
              <a:t>John Sherman			</a:t>
            </a:r>
            <a:r>
              <a:rPr lang="en-US" dirty="0" smtClean="0"/>
              <a:t>Energy/Foundation</a:t>
            </a:r>
            <a:endParaRPr lang="en-US" dirty="0"/>
          </a:p>
          <a:p>
            <a:r>
              <a:rPr lang="en-US" dirty="0" smtClean="0"/>
              <a:t>Betsey </a:t>
            </a:r>
            <a:r>
              <a:rPr lang="en-US" dirty="0"/>
              <a:t>Solberg			Public Relations</a:t>
            </a:r>
          </a:p>
          <a:p>
            <a:r>
              <a:rPr lang="en-US" dirty="0"/>
              <a:t>Barbara Bichelmeyer	</a:t>
            </a:r>
            <a:r>
              <a:rPr lang="en-US" dirty="0" smtClean="0"/>
              <a:t>Education</a:t>
            </a:r>
            <a:endParaRPr lang="en-US" dirty="0"/>
          </a:p>
          <a:p>
            <a:r>
              <a:rPr lang="en-US" dirty="0"/>
              <a:t>Warren Erdman		</a:t>
            </a:r>
            <a:r>
              <a:rPr lang="en-US" dirty="0" smtClean="0"/>
              <a:t>Railway </a:t>
            </a:r>
            <a:r>
              <a:rPr lang="en-US" dirty="0"/>
              <a:t>Administration</a:t>
            </a:r>
          </a:p>
          <a:p>
            <a:r>
              <a:rPr lang="en-US" dirty="0"/>
              <a:t>Gary Forsee			Telecommunications/Education</a:t>
            </a:r>
          </a:p>
          <a:p>
            <a:r>
              <a:rPr lang="en-US" dirty="0"/>
              <a:t>Tom Hyde			Legal</a:t>
            </a:r>
          </a:p>
          <a:p>
            <a:r>
              <a:rPr lang="en-US" dirty="0"/>
              <a:t>Nikki Krawitz			Finance/Education</a:t>
            </a:r>
          </a:p>
          <a:p>
            <a:r>
              <a:rPr lang="en-US" dirty="0"/>
              <a:t>Jerry Reece			Real Estate</a:t>
            </a:r>
          </a:p>
          <a:p>
            <a:r>
              <a:rPr lang="en-US" dirty="0"/>
              <a:t>Bob Regnier			Banking</a:t>
            </a:r>
          </a:p>
          <a:p>
            <a:r>
              <a:rPr lang="en-US" dirty="0"/>
              <a:t>Josh Sosland			Publishing</a:t>
            </a:r>
          </a:p>
          <a:p>
            <a:r>
              <a:rPr lang="en-US" dirty="0"/>
              <a:t>Nelson Sabates		</a:t>
            </a:r>
            <a:r>
              <a:rPr lang="en-US" dirty="0" smtClean="0"/>
              <a:t>Optometry</a:t>
            </a:r>
            <a:endParaRPr lang="en-US" dirty="0"/>
          </a:p>
          <a:p>
            <a:r>
              <a:rPr lang="en-US" dirty="0"/>
              <a:t>Joel Voran				Legal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13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4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5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16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33483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057" y="1198021"/>
            <a:ext cx="10103666" cy="1188720"/>
          </a:xfrm>
        </p:spPr>
        <p:txBody>
          <a:bodyPr/>
          <a:lstStyle/>
          <a:p>
            <a:r>
              <a:rPr lang="en-US" dirty="0" smtClean="0"/>
              <a:t>Why do people give to UMKC?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743" y="2638044"/>
            <a:ext cx="10072913" cy="3101983"/>
          </a:xfrm>
        </p:spPr>
        <p:txBody>
          <a:bodyPr/>
          <a:lstStyle/>
          <a:p>
            <a:r>
              <a:rPr lang="en-US" sz="2400" dirty="0" smtClean="0"/>
              <a:t>Believe every great city needs a great university.</a:t>
            </a:r>
          </a:p>
          <a:p>
            <a:r>
              <a:rPr lang="en-US" sz="2400" dirty="0" smtClean="0"/>
              <a:t>UMKC provides a service to area corporations and non-profits.</a:t>
            </a:r>
          </a:p>
          <a:p>
            <a:r>
              <a:rPr lang="en-US" sz="2400" dirty="0" smtClean="0"/>
              <a:t>UMKC priorities align with donor’s interests and passions.</a:t>
            </a:r>
          </a:p>
          <a:p>
            <a:r>
              <a:rPr lang="en-US" sz="2400" dirty="0" smtClean="0"/>
              <a:t>Alumni are appreciative for their education and university experience and want to give back.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5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6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7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26935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1252629"/>
            <a:ext cx="10060123" cy="1188720"/>
          </a:xfrm>
        </p:spPr>
        <p:txBody>
          <a:bodyPr/>
          <a:lstStyle/>
          <a:p>
            <a:r>
              <a:rPr lang="en-US" dirty="0" smtClean="0"/>
              <a:t>The Campaign for UMKC</a:t>
            </a:r>
            <a:br>
              <a:rPr lang="en-US" dirty="0" smtClean="0"/>
            </a:br>
            <a:r>
              <a:rPr lang="en-US" sz="2000" i="1" dirty="0"/>
              <a:t>This is the time, This is the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894" y="2757561"/>
            <a:ext cx="3544787" cy="2734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July 1, 2009 – June 30, 2016</a:t>
            </a:r>
          </a:p>
          <a:p>
            <a:pPr lvl="1"/>
            <a:r>
              <a:rPr lang="en-US" sz="2000" dirty="0" smtClean="0"/>
              <a:t>Goal of $250 million</a:t>
            </a:r>
          </a:p>
          <a:p>
            <a:pPr lvl="1"/>
            <a:r>
              <a:rPr lang="en-US" sz="2000" dirty="0" smtClean="0"/>
              <a:t>Raised $300 million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52895"/>
              </p:ext>
            </p:extLst>
          </p:nvPr>
        </p:nvGraphicFramePr>
        <p:xfrm>
          <a:off x="5892802" y="2763218"/>
          <a:ext cx="4909894" cy="347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3397">
                  <a:extLst>
                    <a:ext uri="{9D8B030D-6E8A-4147-A177-3AD203B41FA5}">
                      <a16:colId xmlns:a16="http://schemas.microsoft.com/office/drawing/2014/main" val="3377745670"/>
                    </a:ext>
                  </a:extLst>
                </a:gridCol>
                <a:gridCol w="2556497">
                  <a:extLst>
                    <a:ext uri="{9D8B030D-6E8A-4147-A177-3AD203B41FA5}">
                      <a16:colId xmlns:a16="http://schemas.microsoft.com/office/drawing/2014/main" val="1157942369"/>
                    </a:ext>
                  </a:extLst>
                </a:gridCol>
              </a:tblGrid>
              <a:tr h="579122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Type</a:t>
                      </a:r>
                      <a:r>
                        <a:rPr lang="en-US" sz="2000" b="0" baseline="0" dirty="0" smtClean="0"/>
                        <a:t> of Gift</a:t>
                      </a:r>
                      <a:endParaRPr lang="en-US" sz="2000" b="0" dirty="0"/>
                    </a:p>
                  </a:txBody>
                  <a:tcPr marT="45721" marB="457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Amount Raised during Campaign</a:t>
                      </a:r>
                      <a:endParaRPr lang="en-US" sz="2000" b="0" dirty="0"/>
                    </a:p>
                  </a:txBody>
                  <a:tcPr marT="45721" marB="4572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280019"/>
                  </a:ext>
                </a:extLst>
              </a:tr>
              <a:tr h="3708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Facilities</a:t>
                      </a:r>
                      <a:endParaRPr lang="en-US" sz="2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$103,599,289</a:t>
                      </a:r>
                      <a:endParaRPr lang="en-US" sz="20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781163043"/>
                  </a:ext>
                </a:extLst>
              </a:tr>
              <a:tr h="3708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Faculty/Staff Support</a:t>
                      </a:r>
                      <a:endParaRPr lang="en-US" sz="2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$17,389,253</a:t>
                      </a:r>
                      <a:endParaRPr lang="en-US" sz="20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35535567"/>
                  </a:ext>
                </a:extLst>
              </a:tr>
              <a:tr h="3708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Scholarships</a:t>
                      </a:r>
                      <a:endParaRPr lang="en-US" sz="2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$58,172,437</a:t>
                      </a:r>
                      <a:endParaRPr lang="en-US" sz="20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493126740"/>
                  </a:ext>
                </a:extLst>
              </a:tr>
              <a:tr h="3708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Programs</a:t>
                      </a:r>
                      <a:endParaRPr lang="en-US" sz="2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$103,298,938</a:t>
                      </a:r>
                      <a:endParaRPr lang="en-US" sz="20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017040417"/>
                  </a:ext>
                </a:extLst>
              </a:tr>
              <a:tr h="3708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Unrestricted</a:t>
                      </a:r>
                      <a:endParaRPr lang="en-US" sz="2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$11,743,508</a:t>
                      </a:r>
                      <a:endParaRPr lang="en-US" sz="20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176772791"/>
                  </a:ext>
                </a:extLst>
              </a:tr>
              <a:tr h="3708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Sponsored</a:t>
                      </a:r>
                      <a:r>
                        <a:rPr lang="en-US" sz="2000" baseline="0" dirty="0" smtClean="0"/>
                        <a:t> Research</a:t>
                      </a:r>
                      <a:endParaRPr lang="en-US" sz="2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$5,865,167</a:t>
                      </a:r>
                      <a:endParaRPr lang="en-US" sz="20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249431798"/>
                  </a:ext>
                </a:extLst>
              </a:tr>
              <a:tr h="37084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$300,068,593</a:t>
                      </a:r>
                      <a:endParaRPr lang="en-US" sz="20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395597561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6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7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9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</p:spTree>
    <p:extLst>
      <p:ext uri="{BB962C8B-B14F-4D97-AF65-F5344CB8AC3E}">
        <p14:creationId xmlns:p14="http://schemas.microsoft.com/office/powerpoint/2010/main" val="32672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057" y="1198021"/>
            <a:ext cx="10103666" cy="1188720"/>
          </a:xfrm>
        </p:spPr>
        <p:txBody>
          <a:bodyPr/>
          <a:lstStyle/>
          <a:p>
            <a:r>
              <a:rPr lang="en-US" dirty="0"/>
              <a:t>Predictive Giving results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4285" y="-2635788"/>
            <a:ext cx="11241438" cy="10045063"/>
            <a:chOff x="0" y="0"/>
            <a:chExt cx="5003800" cy="7788597"/>
          </a:xfrm>
        </p:grpSpPr>
        <p:sp>
          <p:nvSpPr>
            <p:cNvPr id="5" name="Shape 4885"/>
            <p:cNvSpPr/>
            <p:nvPr/>
          </p:nvSpPr>
          <p:spPr>
            <a:xfrm>
              <a:off x="0" y="742954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6" name="Shape 4886"/>
            <p:cNvSpPr/>
            <p:nvPr/>
          </p:nvSpPr>
          <p:spPr>
            <a:xfrm>
              <a:off x="0" y="2464579"/>
              <a:ext cx="5003800" cy="444500"/>
            </a:xfrm>
            <a:custGeom>
              <a:avLst/>
              <a:gdLst/>
              <a:ahLst/>
              <a:cxnLst/>
              <a:rect l="0" t="0" r="0" b="0"/>
              <a:pathLst>
                <a:path w="5003800" h="444500">
                  <a:moveTo>
                    <a:pt x="0" y="0"/>
                  </a:moveTo>
                  <a:lnTo>
                    <a:pt x="5003800" y="0"/>
                  </a:lnTo>
                  <a:lnTo>
                    <a:pt x="5003800" y="444500"/>
                  </a:lnTo>
                  <a:lnTo>
                    <a:pt x="0" y="444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2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7" name="Shape 77"/>
            <p:cNvSpPr/>
            <p:nvPr/>
          </p:nvSpPr>
          <p:spPr>
            <a:xfrm>
              <a:off x="398781" y="0"/>
              <a:ext cx="38100" cy="7788593"/>
            </a:xfrm>
            <a:custGeom>
              <a:avLst/>
              <a:gdLst/>
              <a:ahLst/>
              <a:cxnLst/>
              <a:rect l="0" t="0" r="0" b="0"/>
              <a:pathLst>
                <a:path w="38100" h="7788593">
                  <a:moveTo>
                    <a:pt x="0" y="0"/>
                  </a:moveTo>
                  <a:lnTo>
                    <a:pt x="38100" y="0"/>
                  </a:lnTo>
                  <a:lnTo>
                    <a:pt x="33426" y="7788593"/>
                  </a:lnTo>
                  <a:lnTo>
                    <a:pt x="0" y="77885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  <p:sp>
          <p:nvSpPr>
            <p:cNvPr id="8" name="Shape 4887"/>
            <p:cNvSpPr/>
            <p:nvPr/>
          </p:nvSpPr>
          <p:spPr>
            <a:xfrm>
              <a:off x="368300" y="4"/>
              <a:ext cx="12700" cy="7788593"/>
            </a:xfrm>
            <a:custGeom>
              <a:avLst/>
              <a:gdLst/>
              <a:ahLst/>
              <a:cxnLst/>
              <a:rect l="0" t="0" r="0" b="0"/>
              <a:pathLst>
                <a:path w="12700" h="7788593">
                  <a:moveTo>
                    <a:pt x="0" y="0"/>
                  </a:moveTo>
                  <a:lnTo>
                    <a:pt x="12700" y="0"/>
                  </a:lnTo>
                  <a:lnTo>
                    <a:pt x="12700" y="7788593"/>
                  </a:lnTo>
                  <a:lnTo>
                    <a:pt x="0" y="7788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CB2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sz="1801" dirty="0"/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532869"/>
              </p:ext>
            </p:extLst>
          </p:nvPr>
        </p:nvGraphicFramePr>
        <p:xfrm>
          <a:off x="2662052" y="4732476"/>
          <a:ext cx="7787391" cy="192900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387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7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5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2250">
                <a:tc>
                  <a:txBody>
                    <a:bodyPr/>
                    <a:lstStyle/>
                    <a:p>
                      <a:pPr algn="ctr" fontAlgn="ctr"/>
                      <a:endParaRPr lang="en-US" sz="1200" b="1" u="none" strike="noStrike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cs typeface="Arial"/>
                        </a:rPr>
                        <a:t>$1 - $250</a:t>
                      </a:r>
                      <a:endParaRPr lang="en-US" sz="1200" b="1" i="1" u="none" strike="noStrike" kern="1200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$251-$1,000</a:t>
                      </a:r>
                      <a:endParaRPr lang="en-US" sz="1200" b="1" i="1" u="none" strike="noStrike" kern="1200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$1,001-$5,000</a:t>
                      </a:r>
                      <a:endParaRPr lang="en-US" sz="1200" b="1" i="1" u="none" strike="noStrike" kern="1200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$5,001-$10,000</a:t>
                      </a:r>
                      <a:endParaRPr lang="en-US" sz="1200" b="1" i="1" u="none" strike="noStrike" kern="1200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$10,001-$25,000</a:t>
                      </a:r>
                      <a:endParaRPr lang="en-US" sz="1200" b="1" i="1" u="none" strike="noStrike" kern="1200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$25,001-$50,000</a:t>
                      </a:r>
                      <a:endParaRPr lang="en-US" sz="1200" b="1" i="1" u="none" strike="noStrike" kern="1200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$50,001+</a:t>
                      </a:r>
                      <a:endParaRPr lang="en-US" sz="1200" b="1" i="1" u="none" strike="noStrike" kern="1200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Good to Excellent Likelihood 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11,900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8,950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10,284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250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Average Likelihood</a:t>
                      </a:r>
                      <a:endParaRPr lang="en-US" sz="1200" b="1" i="1" u="none" strike="noStrike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Low-Scoring Likelihood 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138,279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6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9,802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6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4,293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6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6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6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6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6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1589218" y="2513437"/>
            <a:ext cx="9933060" cy="63797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373C3F"/>
                </a:solidFill>
              </a:rPr>
              <a:t>Prospects are segmented into </a:t>
            </a:r>
            <a:r>
              <a:rPr lang="en-US" sz="2400" b="1" i="1" dirty="0">
                <a:solidFill>
                  <a:srgbClr val="373C3F"/>
                </a:solidFill>
              </a:rPr>
              <a:t>action groups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373C3F"/>
                </a:solidFill>
              </a:rPr>
              <a:t>based on </a:t>
            </a:r>
            <a:r>
              <a:rPr lang="en-US" sz="2400" b="1" i="1" dirty="0">
                <a:solidFill>
                  <a:srgbClr val="373C3F"/>
                </a:solidFill>
              </a:rPr>
              <a:t>how likely </a:t>
            </a:r>
            <a:r>
              <a:rPr lang="en-US" sz="2400" dirty="0">
                <a:solidFill>
                  <a:srgbClr val="373C3F"/>
                </a:solidFill>
              </a:rPr>
              <a:t>they are to make a gift, as well as their </a:t>
            </a:r>
            <a:r>
              <a:rPr lang="en-US" sz="2400" b="1" i="1" dirty="0">
                <a:solidFill>
                  <a:srgbClr val="373C3F"/>
                </a:solidFill>
              </a:rPr>
              <a:t>individual capacity</a:t>
            </a:r>
            <a:r>
              <a:rPr lang="en-US" sz="2400" dirty="0">
                <a:solidFill>
                  <a:srgbClr val="373C3F"/>
                </a:solidFill>
              </a:rPr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41349" y="3661658"/>
            <a:ext cx="993306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b="1" dirty="0">
                <a:solidFill>
                  <a:srgbClr val="5BAC35"/>
                </a:solidFill>
              </a:rPr>
              <a:t>Best Prospects </a:t>
            </a:r>
            <a:r>
              <a:rPr lang="en-US" sz="1600" i="1" dirty="0">
                <a:solidFill>
                  <a:srgbClr val="5BAC35"/>
                </a:solidFill>
              </a:rPr>
              <a:t>(Green) </a:t>
            </a:r>
            <a:r>
              <a:rPr lang="en-US" sz="1600" dirty="0">
                <a:solidFill>
                  <a:srgbClr val="373C3F"/>
                </a:solidFill>
              </a:rPr>
              <a:t>– Highest attention; target for acquisition or repeat gifts at specific amounts 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b="1" dirty="0">
                <a:solidFill>
                  <a:srgbClr val="FDB924"/>
                </a:solidFill>
              </a:rPr>
              <a:t>Second Tier </a:t>
            </a:r>
            <a:r>
              <a:rPr lang="en-US" sz="1600" i="1" dirty="0">
                <a:solidFill>
                  <a:srgbClr val="FDB924"/>
                </a:solidFill>
              </a:rPr>
              <a:t>(Yellow-Orange)</a:t>
            </a:r>
            <a:r>
              <a:rPr lang="en-US" sz="1600" i="1" dirty="0">
                <a:solidFill>
                  <a:srgbClr val="373C3F"/>
                </a:solidFill>
              </a:rPr>
              <a:t> – </a:t>
            </a:r>
            <a:r>
              <a:rPr lang="en-US" sz="1600" dirty="0">
                <a:solidFill>
                  <a:srgbClr val="373C3F"/>
                </a:solidFill>
              </a:rPr>
              <a:t>Solicit as budget &amp; time allows; acquisition effort should also be conducted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b="1" dirty="0">
                <a:solidFill>
                  <a:srgbClr val="EF463E"/>
                </a:solidFill>
              </a:rPr>
              <a:t>Lower Scoring </a:t>
            </a:r>
            <a:r>
              <a:rPr lang="en-US" sz="1600" i="1" dirty="0">
                <a:solidFill>
                  <a:srgbClr val="EF463E"/>
                </a:solidFill>
              </a:rPr>
              <a:t>(Red)</a:t>
            </a:r>
            <a:r>
              <a:rPr lang="en-US" sz="1600" i="1" dirty="0">
                <a:solidFill>
                  <a:srgbClr val="373C3F"/>
                </a:solidFill>
              </a:rPr>
              <a:t> - </a:t>
            </a:r>
            <a:r>
              <a:rPr lang="en-US" sz="1600" dirty="0">
                <a:solidFill>
                  <a:srgbClr val="373C3F"/>
                </a:solidFill>
              </a:rPr>
              <a:t>Consider reducing investment in these individuals unless special circumstances apply</a:t>
            </a:r>
          </a:p>
        </p:txBody>
      </p:sp>
    </p:spTree>
    <p:extLst>
      <p:ext uri="{BB962C8B-B14F-4D97-AF65-F5344CB8AC3E}">
        <p14:creationId xmlns:p14="http://schemas.microsoft.com/office/powerpoint/2010/main" val="20286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2905</TotalTime>
  <Words>812</Words>
  <Application>Microsoft Office PowerPoint</Application>
  <PresentationFormat>Widescreen</PresentationFormat>
  <Paragraphs>216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Gill Sans MT</vt:lpstr>
      <vt:lpstr>Helvetica</vt:lpstr>
      <vt:lpstr>Times New Roman</vt:lpstr>
      <vt:lpstr>Wingdings</vt:lpstr>
      <vt:lpstr>Parcel</vt:lpstr>
      <vt:lpstr>PowerPoint Presentation</vt:lpstr>
      <vt:lpstr>Mission &amp; Vision</vt:lpstr>
      <vt:lpstr>Foundation’s Formation</vt:lpstr>
      <vt:lpstr>WHY?</vt:lpstr>
      <vt:lpstr>Other reasons for a Foundation</vt:lpstr>
      <vt:lpstr>Board of Directors</vt:lpstr>
      <vt:lpstr>Why do people give to UMKC?</vt:lpstr>
      <vt:lpstr>The Campaign for UMKC This is the time, This is the Place</vt:lpstr>
      <vt:lpstr>Predictive Giving results</vt:lpstr>
      <vt:lpstr>Planned Giving Results</vt:lpstr>
      <vt:lpstr>PowerPoint Presentation</vt:lpstr>
      <vt:lpstr>Development 101</vt:lpstr>
      <vt:lpstr>How Faculty can support  the UMKC Foundation</vt:lpstr>
      <vt:lpstr>How the UMKC Foundation supports Faculty</vt:lpstr>
      <vt:lpstr>Campaign to 2033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UMKC Foundation est. 2009</dc:title>
  <dc:creator>Norris, Steven P.</dc:creator>
  <cp:lastModifiedBy>Norris, Steven P.</cp:lastModifiedBy>
  <cp:revision>54</cp:revision>
  <cp:lastPrinted>2017-11-06T15:49:33Z</cp:lastPrinted>
  <dcterms:created xsi:type="dcterms:W3CDTF">2017-05-15T15:37:36Z</dcterms:created>
  <dcterms:modified xsi:type="dcterms:W3CDTF">2017-11-07T14:42:28Z</dcterms:modified>
</cp:coreProperties>
</file>